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3"/>
  </p:sldMasterIdLst>
  <p:notesMasterIdLst>
    <p:notesMasterId r:id="rId23"/>
  </p:notesMasterIdLst>
  <p:sldIdLst>
    <p:sldId id="287" r:id="rId4"/>
    <p:sldId id="260" r:id="rId5"/>
    <p:sldId id="291" r:id="rId6"/>
    <p:sldId id="301" r:id="rId7"/>
    <p:sldId id="302" r:id="rId8"/>
    <p:sldId id="262" r:id="rId9"/>
    <p:sldId id="295" r:id="rId10"/>
    <p:sldId id="288" r:id="rId11"/>
    <p:sldId id="298" r:id="rId12"/>
    <p:sldId id="289" r:id="rId13"/>
    <p:sldId id="297" r:id="rId14"/>
    <p:sldId id="290" r:id="rId15"/>
    <p:sldId id="296" r:id="rId16"/>
    <p:sldId id="292" r:id="rId17"/>
    <p:sldId id="294" r:id="rId18"/>
    <p:sldId id="293" r:id="rId19"/>
    <p:sldId id="299" r:id="rId20"/>
    <p:sldId id="30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F3"/>
    <a:srgbClr val="D93A00"/>
    <a:srgbClr val="FFB901"/>
    <a:srgbClr val="505050"/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7031" autoAdjust="0"/>
  </p:normalViewPr>
  <p:slideViewPr>
    <p:cSldViewPr snapToGrid="0">
      <p:cViewPr varScale="1">
        <p:scale>
          <a:sx n="99" d="100"/>
          <a:sy n="99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1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3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74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31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0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3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6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xamarin-maci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87126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Beyond Mobile: Server, Games and more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with Visual Studio for Mac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054464"/>
            <a:ext cx="496982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Mikayla Hutchinson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mjhutchinson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 Unity</a:t>
            </a:r>
          </a:p>
        </p:txBody>
      </p:sp>
    </p:spTree>
    <p:extLst>
      <p:ext uri="{BB962C8B-B14F-4D97-AF65-F5344CB8AC3E}">
        <p14:creationId xmlns:p14="http://schemas.microsoft.com/office/powerpoint/2010/main" val="218784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CC606-0B67-E34E-90B6-D7A149100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t="3556" r="30427" b="50986"/>
          <a:stretch/>
        </p:blipFill>
        <p:spPr>
          <a:xfrm>
            <a:off x="-953037" y="-2112136"/>
            <a:ext cx="13844789" cy="8397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8F348A-14F8-8146-A0F2-81F8960F8519}"/>
              </a:ext>
            </a:extLst>
          </p:cNvPr>
          <p:cNvSpPr/>
          <p:nvPr/>
        </p:nvSpPr>
        <p:spPr bwMode="auto">
          <a:xfrm>
            <a:off x="0" y="-940159"/>
            <a:ext cx="6993228" cy="722505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609859"/>
            <a:ext cx="11653523" cy="40462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Serverless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Familiar development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Preview based on Mono,</a:t>
            </a:r>
          </a:p>
          <a:p>
            <a:pPr marL="0" indent="0">
              <a:buNone/>
            </a:pPr>
            <a:r>
              <a:rPr lang="en-US" dirty="0"/>
              <a:t>moving to .NET Core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8554232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7357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C85256-F707-CE4C-B820-2FC243D27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0"/>
          <a:stretch/>
        </p:blipFill>
        <p:spPr>
          <a:xfrm>
            <a:off x="0" y="-4792129"/>
            <a:ext cx="20245530" cy="11062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1FFFD5-0353-5546-90FA-15FB1B91A1EF}"/>
              </a:ext>
            </a:extLst>
          </p:cNvPr>
          <p:cNvSpPr/>
          <p:nvPr/>
        </p:nvSpPr>
        <p:spPr bwMode="auto">
          <a:xfrm>
            <a:off x="-115910" y="-953037"/>
            <a:ext cx="5821251" cy="722505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IoT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3995453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Remote deploy and debug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Any device running Linux, SSH and Mono, e.g. Raspberry Pi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Publish using </a:t>
            </a:r>
            <a:r>
              <a:rPr lang="en-US" dirty="0" err="1">
                <a:solidFill>
                  <a:schemeClr val="accent3"/>
                </a:solidFill>
              </a:rPr>
              <a:t>mkbundle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257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 </a:t>
            </a:r>
            <a:r>
              <a:rPr lang="en-US" sz="6470" dirty="0" err="1"/>
              <a:t>IoT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28464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0-Point Star 13">
            <a:extLst>
              <a:ext uri="{FF2B5EF4-FFF2-40B4-BE49-F238E27FC236}">
                <a16:creationId xmlns:a16="http://schemas.microsoft.com/office/drawing/2014/main" id="{0BEC690D-FF41-2C49-B034-78487BE51702}"/>
              </a:ext>
            </a:extLst>
          </p:cNvPr>
          <p:cNvSpPr/>
          <p:nvPr/>
        </p:nvSpPr>
        <p:spPr bwMode="auto">
          <a:xfrm>
            <a:off x="3283037" y="1558345"/>
            <a:ext cx="5625925" cy="3447908"/>
          </a:xfrm>
          <a:custGeom>
            <a:avLst/>
            <a:gdLst>
              <a:gd name="connsiteX0" fmla="*/ -4 w 5215944"/>
              <a:gd name="connsiteY0" fmla="*/ 981401 h 2840606"/>
              <a:gd name="connsiteX1" fmla="*/ 720802 w 5215944"/>
              <a:gd name="connsiteY1" fmla="*/ 710138 h 2840606"/>
              <a:gd name="connsiteX2" fmla="*/ 996147 w 5215944"/>
              <a:gd name="connsiteY2" fmla="*/ 271249 h 2840606"/>
              <a:gd name="connsiteX3" fmla="*/ 1887133 w 5215944"/>
              <a:gd name="connsiteY3" fmla="*/ 271237 h 2840606"/>
              <a:gd name="connsiteX4" fmla="*/ 2607972 w 5215944"/>
              <a:gd name="connsiteY4" fmla="*/ 0 h 2840606"/>
              <a:gd name="connsiteX5" fmla="*/ 3328811 w 5215944"/>
              <a:gd name="connsiteY5" fmla="*/ 271237 h 2840606"/>
              <a:gd name="connsiteX6" fmla="*/ 4219797 w 5215944"/>
              <a:gd name="connsiteY6" fmla="*/ 271249 h 2840606"/>
              <a:gd name="connsiteX7" fmla="*/ 4495142 w 5215944"/>
              <a:gd name="connsiteY7" fmla="*/ 710138 h 2840606"/>
              <a:gd name="connsiteX8" fmla="*/ 5215948 w 5215944"/>
              <a:gd name="connsiteY8" fmla="*/ 981401 h 2840606"/>
              <a:gd name="connsiteX9" fmla="*/ 4940633 w 5215944"/>
              <a:gd name="connsiteY9" fmla="*/ 1420303 h 2840606"/>
              <a:gd name="connsiteX10" fmla="*/ 5215948 w 5215944"/>
              <a:gd name="connsiteY10" fmla="*/ 1859205 h 2840606"/>
              <a:gd name="connsiteX11" fmla="*/ 4495142 w 5215944"/>
              <a:gd name="connsiteY11" fmla="*/ 2130468 h 2840606"/>
              <a:gd name="connsiteX12" fmla="*/ 4219797 w 5215944"/>
              <a:gd name="connsiteY12" fmla="*/ 2569357 h 2840606"/>
              <a:gd name="connsiteX13" fmla="*/ 3328811 w 5215944"/>
              <a:gd name="connsiteY13" fmla="*/ 2569369 h 2840606"/>
              <a:gd name="connsiteX14" fmla="*/ 2607972 w 5215944"/>
              <a:gd name="connsiteY14" fmla="*/ 2840606 h 2840606"/>
              <a:gd name="connsiteX15" fmla="*/ 1887133 w 5215944"/>
              <a:gd name="connsiteY15" fmla="*/ 2569369 h 2840606"/>
              <a:gd name="connsiteX16" fmla="*/ 996147 w 5215944"/>
              <a:gd name="connsiteY16" fmla="*/ 2569357 h 2840606"/>
              <a:gd name="connsiteX17" fmla="*/ 720802 w 5215944"/>
              <a:gd name="connsiteY17" fmla="*/ 2130468 h 2840606"/>
              <a:gd name="connsiteX18" fmla="*/ -4 w 5215944"/>
              <a:gd name="connsiteY18" fmla="*/ 1859205 h 2840606"/>
              <a:gd name="connsiteX19" fmla="*/ 275311 w 5215944"/>
              <a:gd name="connsiteY19" fmla="*/ 1420303 h 2840606"/>
              <a:gd name="connsiteX20" fmla="*/ -4 w 5215944"/>
              <a:gd name="connsiteY20" fmla="*/ 981401 h 2840606"/>
              <a:gd name="connsiteX0" fmla="*/ 0 w 5215952"/>
              <a:gd name="connsiteY0" fmla="*/ 981401 h 2840606"/>
              <a:gd name="connsiteX1" fmla="*/ 720806 w 5215952"/>
              <a:gd name="connsiteY1" fmla="*/ 710138 h 2840606"/>
              <a:gd name="connsiteX2" fmla="*/ 996151 w 5215952"/>
              <a:gd name="connsiteY2" fmla="*/ 271249 h 2840606"/>
              <a:gd name="connsiteX3" fmla="*/ 1887137 w 5215952"/>
              <a:gd name="connsiteY3" fmla="*/ 271237 h 2840606"/>
              <a:gd name="connsiteX4" fmla="*/ 2607976 w 5215952"/>
              <a:gd name="connsiteY4" fmla="*/ 0 h 2840606"/>
              <a:gd name="connsiteX5" fmla="*/ 3328815 w 5215952"/>
              <a:gd name="connsiteY5" fmla="*/ 271237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275315 w 5215952"/>
              <a:gd name="connsiteY19" fmla="*/ 1420303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720806 w 5215952"/>
              <a:gd name="connsiteY1" fmla="*/ 710138 h 2840606"/>
              <a:gd name="connsiteX2" fmla="*/ 996151 w 5215952"/>
              <a:gd name="connsiteY2" fmla="*/ 271249 h 2840606"/>
              <a:gd name="connsiteX3" fmla="*/ 1887137 w 5215952"/>
              <a:gd name="connsiteY3" fmla="*/ 271237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275315 w 5215952"/>
              <a:gd name="connsiteY19" fmla="*/ 1420303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720806 w 5215952"/>
              <a:gd name="connsiteY1" fmla="*/ 710138 h 2840606"/>
              <a:gd name="connsiteX2" fmla="*/ 996151 w 5215952"/>
              <a:gd name="connsiteY2" fmla="*/ 271249 h 2840606"/>
              <a:gd name="connsiteX3" fmla="*/ 1925774 w 5215952"/>
              <a:gd name="connsiteY3" fmla="*/ 760634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275315 w 5215952"/>
              <a:gd name="connsiteY19" fmla="*/ 1420303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25774 w 5215952"/>
              <a:gd name="connsiteY3" fmla="*/ 760634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275315 w 5215952"/>
              <a:gd name="connsiteY19" fmla="*/ 1420303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275315 w 5215952"/>
              <a:gd name="connsiteY19" fmla="*/ 1420303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720806 w 5215952"/>
              <a:gd name="connsiteY17" fmla="*/ 2130468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1887137 w 5215952"/>
              <a:gd name="connsiteY15" fmla="*/ 2569369 h 2840606"/>
              <a:gd name="connsiteX16" fmla="*/ 996151 w 5215952"/>
              <a:gd name="connsiteY16" fmla="*/ 2569357 h 2840606"/>
              <a:gd name="connsiteX17" fmla="*/ 1004141 w 5215952"/>
              <a:gd name="connsiteY17" fmla="*/ 2001679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328815 w 5215952"/>
              <a:gd name="connsiteY13" fmla="*/ 2569369 h 2840606"/>
              <a:gd name="connsiteX14" fmla="*/ 2607976 w 5215952"/>
              <a:gd name="connsiteY14" fmla="*/ 2840606 h 2840606"/>
              <a:gd name="connsiteX15" fmla="*/ 2028805 w 5215952"/>
              <a:gd name="connsiteY15" fmla="*/ 2273154 h 2840606"/>
              <a:gd name="connsiteX16" fmla="*/ 996151 w 5215952"/>
              <a:gd name="connsiteY16" fmla="*/ 2569357 h 2840606"/>
              <a:gd name="connsiteX17" fmla="*/ 1004141 w 5215952"/>
              <a:gd name="connsiteY17" fmla="*/ 2001679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495146 w 5215952"/>
              <a:gd name="connsiteY11" fmla="*/ 2130468 h 2840606"/>
              <a:gd name="connsiteX12" fmla="*/ 4219801 w 5215952"/>
              <a:gd name="connsiteY12" fmla="*/ 2569357 h 2840606"/>
              <a:gd name="connsiteX13" fmla="*/ 3264421 w 5215952"/>
              <a:gd name="connsiteY13" fmla="*/ 2350428 h 2840606"/>
              <a:gd name="connsiteX14" fmla="*/ 2607976 w 5215952"/>
              <a:gd name="connsiteY14" fmla="*/ 2840606 h 2840606"/>
              <a:gd name="connsiteX15" fmla="*/ 2028805 w 5215952"/>
              <a:gd name="connsiteY15" fmla="*/ 2273154 h 2840606"/>
              <a:gd name="connsiteX16" fmla="*/ 996151 w 5215952"/>
              <a:gd name="connsiteY16" fmla="*/ 2569357 h 2840606"/>
              <a:gd name="connsiteX17" fmla="*/ 1004141 w 5215952"/>
              <a:gd name="connsiteY17" fmla="*/ 2001679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940637 w 5215952"/>
              <a:gd name="connsiteY9" fmla="*/ 1420303 h 2840606"/>
              <a:gd name="connsiteX10" fmla="*/ 5215952 w 5215952"/>
              <a:gd name="connsiteY10" fmla="*/ 1859205 h 2840606"/>
              <a:gd name="connsiteX11" fmla="*/ 4198932 w 5215952"/>
              <a:gd name="connsiteY11" fmla="*/ 2040316 h 2840606"/>
              <a:gd name="connsiteX12" fmla="*/ 4219801 w 5215952"/>
              <a:gd name="connsiteY12" fmla="*/ 2569357 h 2840606"/>
              <a:gd name="connsiteX13" fmla="*/ 3264421 w 5215952"/>
              <a:gd name="connsiteY13" fmla="*/ 2350428 h 2840606"/>
              <a:gd name="connsiteX14" fmla="*/ 2607976 w 5215952"/>
              <a:gd name="connsiteY14" fmla="*/ 2840606 h 2840606"/>
              <a:gd name="connsiteX15" fmla="*/ 2028805 w 5215952"/>
              <a:gd name="connsiteY15" fmla="*/ 2273154 h 2840606"/>
              <a:gd name="connsiteX16" fmla="*/ 996151 w 5215952"/>
              <a:gd name="connsiteY16" fmla="*/ 2569357 h 2840606"/>
              <a:gd name="connsiteX17" fmla="*/ 1004141 w 5215952"/>
              <a:gd name="connsiteY17" fmla="*/ 2001679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  <a:gd name="connsiteX0" fmla="*/ 0 w 5215952"/>
              <a:gd name="connsiteY0" fmla="*/ 981401 h 2840606"/>
              <a:gd name="connsiteX1" fmla="*/ 849595 w 5215952"/>
              <a:gd name="connsiteY1" fmla="*/ 864685 h 2840606"/>
              <a:gd name="connsiteX2" fmla="*/ 996151 w 5215952"/>
              <a:gd name="connsiteY2" fmla="*/ 271249 h 2840606"/>
              <a:gd name="connsiteX3" fmla="*/ 1990169 w 5215952"/>
              <a:gd name="connsiteY3" fmla="*/ 567451 h 2840606"/>
              <a:gd name="connsiteX4" fmla="*/ 2607976 w 5215952"/>
              <a:gd name="connsiteY4" fmla="*/ 0 h 2840606"/>
              <a:gd name="connsiteX5" fmla="*/ 3264421 w 5215952"/>
              <a:gd name="connsiteY5" fmla="*/ 670482 h 2840606"/>
              <a:gd name="connsiteX6" fmla="*/ 4219801 w 5215952"/>
              <a:gd name="connsiteY6" fmla="*/ 271249 h 2840606"/>
              <a:gd name="connsiteX7" fmla="*/ 4301963 w 5215952"/>
              <a:gd name="connsiteY7" fmla="*/ 877563 h 2840606"/>
              <a:gd name="connsiteX8" fmla="*/ 5215952 w 5215952"/>
              <a:gd name="connsiteY8" fmla="*/ 981401 h 2840606"/>
              <a:gd name="connsiteX9" fmla="*/ 4850485 w 5215952"/>
              <a:gd name="connsiteY9" fmla="*/ 1420303 h 2840606"/>
              <a:gd name="connsiteX10" fmla="*/ 5215952 w 5215952"/>
              <a:gd name="connsiteY10" fmla="*/ 1859205 h 2840606"/>
              <a:gd name="connsiteX11" fmla="*/ 4198932 w 5215952"/>
              <a:gd name="connsiteY11" fmla="*/ 2040316 h 2840606"/>
              <a:gd name="connsiteX12" fmla="*/ 4219801 w 5215952"/>
              <a:gd name="connsiteY12" fmla="*/ 2569357 h 2840606"/>
              <a:gd name="connsiteX13" fmla="*/ 3264421 w 5215952"/>
              <a:gd name="connsiteY13" fmla="*/ 2350428 h 2840606"/>
              <a:gd name="connsiteX14" fmla="*/ 2607976 w 5215952"/>
              <a:gd name="connsiteY14" fmla="*/ 2840606 h 2840606"/>
              <a:gd name="connsiteX15" fmla="*/ 2028805 w 5215952"/>
              <a:gd name="connsiteY15" fmla="*/ 2273154 h 2840606"/>
              <a:gd name="connsiteX16" fmla="*/ 996151 w 5215952"/>
              <a:gd name="connsiteY16" fmla="*/ 2569357 h 2840606"/>
              <a:gd name="connsiteX17" fmla="*/ 1004141 w 5215952"/>
              <a:gd name="connsiteY17" fmla="*/ 2001679 h 2840606"/>
              <a:gd name="connsiteX18" fmla="*/ 0 w 5215952"/>
              <a:gd name="connsiteY18" fmla="*/ 1859205 h 2840606"/>
              <a:gd name="connsiteX19" fmla="*/ 571529 w 5215952"/>
              <a:gd name="connsiteY19" fmla="*/ 1510456 h 2840606"/>
              <a:gd name="connsiteX20" fmla="*/ 0 w 5215952"/>
              <a:gd name="connsiteY20" fmla="*/ 981401 h 284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5952" h="2840606">
                <a:moveTo>
                  <a:pt x="0" y="981401"/>
                </a:moveTo>
                <a:lnTo>
                  <a:pt x="849595" y="864685"/>
                </a:lnTo>
                <a:lnTo>
                  <a:pt x="996151" y="271249"/>
                </a:lnTo>
                <a:lnTo>
                  <a:pt x="1990169" y="567451"/>
                </a:lnTo>
                <a:lnTo>
                  <a:pt x="2607976" y="0"/>
                </a:lnTo>
                <a:lnTo>
                  <a:pt x="3264421" y="670482"/>
                </a:lnTo>
                <a:lnTo>
                  <a:pt x="4219801" y="271249"/>
                </a:lnTo>
                <a:lnTo>
                  <a:pt x="4301963" y="877563"/>
                </a:lnTo>
                <a:lnTo>
                  <a:pt x="5215952" y="981401"/>
                </a:lnTo>
                <a:lnTo>
                  <a:pt x="4850485" y="1420303"/>
                </a:lnTo>
                <a:lnTo>
                  <a:pt x="5215952" y="1859205"/>
                </a:lnTo>
                <a:lnTo>
                  <a:pt x="4198932" y="2040316"/>
                </a:lnTo>
                <a:lnTo>
                  <a:pt x="4219801" y="2569357"/>
                </a:lnTo>
                <a:lnTo>
                  <a:pt x="3264421" y="2350428"/>
                </a:lnTo>
                <a:lnTo>
                  <a:pt x="2607976" y="2840606"/>
                </a:lnTo>
                <a:lnTo>
                  <a:pt x="2028805" y="2273154"/>
                </a:lnTo>
                <a:lnTo>
                  <a:pt x="996151" y="2569357"/>
                </a:lnTo>
                <a:lnTo>
                  <a:pt x="1004141" y="2001679"/>
                </a:lnTo>
                <a:lnTo>
                  <a:pt x="0" y="1859205"/>
                </a:lnTo>
                <a:lnTo>
                  <a:pt x="571529" y="1510456"/>
                </a:lnTo>
                <a:lnTo>
                  <a:pt x="0" y="981401"/>
                </a:lnTo>
                <a:close/>
              </a:path>
            </a:pathLst>
          </a:custGeom>
          <a:solidFill>
            <a:srgbClr val="D93A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689EAB-675A-2343-85DD-9BA0B0820C40}"/>
              </a:ext>
            </a:extLst>
          </p:cNvPr>
          <p:cNvSpPr txBox="1">
            <a:spLocks/>
          </p:cNvSpPr>
          <p:nvPr/>
        </p:nvSpPr>
        <p:spPr>
          <a:xfrm>
            <a:off x="415723" y="252248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BUT WAIT,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THERE’S MORE!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E685A-42E9-8740-9284-C3E560C6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33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Mono for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Unreal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790163"/>
            <a:ext cx="5378548" cy="3995453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Gameplay code in C#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Full binding to Blueprint accessible type system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https://mono-</a:t>
            </a:r>
            <a:r>
              <a:rPr lang="en-US" dirty="0" err="1">
                <a:solidFill>
                  <a:schemeClr val="bg1"/>
                </a:solidFill>
              </a:rPr>
              <a:t>ue.github.io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4A51B-7E37-834B-9FB5-6F4AA964F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14C3-5B0D-5845-A570-A73CB880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70" y="-160985"/>
            <a:ext cx="7694368" cy="64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0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Netduino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576FB-B385-7348-8856-71EBFB0D9575}"/>
              </a:ext>
            </a:extLst>
          </p:cNvPr>
          <p:cNvSpPr/>
          <p:nvPr/>
        </p:nvSpPr>
        <p:spPr bwMode="auto">
          <a:xfrm>
            <a:off x="5743977" y="0"/>
            <a:ext cx="6448023" cy="629776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4364272"/>
          </a:xfrm>
        </p:spPr>
        <p:txBody>
          <a:bodyPr/>
          <a:lstStyle/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OSS embedded hardware platform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Arduino-compatible pinout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.NET Micro Framework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www.wildernesslabs.co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52518-EAF5-774C-9493-8605F472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217" y="1362742"/>
            <a:ext cx="5507060" cy="36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785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352282"/>
            <a:ext cx="11653523" cy="44659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Comprehensive .NET IDE for Mac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Cloud, mobile, desktop, </a:t>
            </a:r>
            <a:r>
              <a:rPr lang="en-US" dirty="0" err="1"/>
              <a:t>serverless</a:t>
            </a:r>
            <a:r>
              <a:rPr lang="en-US" dirty="0"/>
              <a:t>, games, </a:t>
            </a:r>
            <a:r>
              <a:rPr lang="en-US" dirty="0" err="1"/>
              <a:t>IoT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Download: 	</a:t>
            </a:r>
            <a:r>
              <a:rPr lang="en-US" dirty="0" err="1">
                <a:solidFill>
                  <a:schemeClr val="accent2"/>
                </a:solidFill>
              </a:rPr>
              <a:t>aka.ms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vsmac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Docs:		</a:t>
            </a:r>
            <a:r>
              <a:rPr lang="en-US" dirty="0" err="1">
                <a:solidFill>
                  <a:schemeClr val="accent2"/>
                </a:solidFill>
              </a:rPr>
              <a:t>aka.ms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vsmac</a:t>
            </a:r>
            <a:r>
              <a:rPr lang="en-US" dirty="0">
                <a:solidFill>
                  <a:schemeClr val="accent2"/>
                </a:solidFill>
              </a:rPr>
              <a:t>-docs</a:t>
            </a:r>
          </a:p>
          <a:p>
            <a:pPr marL="0" indent="0">
              <a:buNone/>
            </a:pPr>
            <a:r>
              <a:rPr lang="en-US" dirty="0"/>
              <a:t>Labs:		</a:t>
            </a:r>
            <a:r>
              <a:rPr lang="en-US" dirty="0" err="1">
                <a:solidFill>
                  <a:schemeClr val="accent2"/>
                </a:solidFill>
              </a:rPr>
              <a:t>aka.ms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vsmac</a:t>
            </a:r>
            <a:r>
              <a:rPr lang="en-US" dirty="0">
                <a:solidFill>
                  <a:schemeClr val="accent2"/>
                </a:solidFill>
              </a:rPr>
              <a:t>-labs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Up!</a:t>
            </a:r>
          </a:p>
        </p:txBody>
      </p:sp>
    </p:spTree>
    <p:extLst>
      <p:ext uri="{BB962C8B-B14F-4D97-AF65-F5344CB8AC3E}">
        <p14:creationId xmlns:p14="http://schemas.microsoft.com/office/powerpoint/2010/main" val="29476854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148AE-22F2-430C-AC4D-A467BDA1C3C4}"/>
              </a:ext>
            </a:extLst>
          </p:cNvPr>
          <p:cNvSpPr txBox="1"/>
          <p:nvPr/>
        </p:nvSpPr>
        <p:spPr>
          <a:xfrm>
            <a:off x="2641600" y="1533236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88841"/>
            <a:ext cx="11653523" cy="4330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Native Mac experience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End-to-end .NET dev on Mac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/>
              <a:t>Xamarin</a:t>
            </a:r>
            <a:r>
              <a:rPr lang="en-US" dirty="0"/>
              <a:t>, ASP.NET Core, Unity</a:t>
            </a:r>
          </a:p>
          <a:p>
            <a:pPr marL="0" indent="0">
              <a:buNone/>
            </a:pPr>
            <a:r>
              <a:rPr lang="en-US" dirty="0"/>
              <a:t>Azure Functions, </a:t>
            </a:r>
            <a:r>
              <a:rPr lang="en-US" dirty="0" err="1"/>
              <a:t>IoT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Multi-Platform</a:t>
            </a:r>
            <a:br>
              <a:rPr lang="en-US" dirty="0"/>
            </a:br>
            <a:r>
              <a:rPr lang="en-US" dirty="0"/>
              <a:t>.NET IDE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6A478-A1F3-3348-8235-C14811116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r="10216" b="10797"/>
          <a:stretch/>
        </p:blipFill>
        <p:spPr>
          <a:xfrm>
            <a:off x="7548995" y="1189176"/>
            <a:ext cx="3930102" cy="39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on .NET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29A80-6F65-B34A-876C-6C358DBE1438}"/>
              </a:ext>
            </a:extLst>
          </p:cNvPr>
          <p:cNvSpPr/>
          <p:nvPr/>
        </p:nvSpPr>
        <p:spPr bwMode="auto">
          <a:xfrm>
            <a:off x="269240" y="1326523"/>
            <a:ext cx="11655840" cy="47602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Visual Studio for Mac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554CAF-DA76-DC44-858A-4705896EE0E7}"/>
              </a:ext>
            </a:extLst>
          </p:cNvPr>
          <p:cNvSpPr/>
          <p:nvPr/>
        </p:nvSpPr>
        <p:spPr bwMode="auto">
          <a:xfrm>
            <a:off x="450192" y="2459865"/>
            <a:ext cx="11243825" cy="3465272"/>
          </a:xfrm>
          <a:prstGeom prst="rect">
            <a:avLst/>
          </a:prstGeom>
          <a:solidFill>
            <a:srgbClr val="00BD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MonoDevelop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0AC12-97CE-2F49-B0A6-66E7B1F92739}"/>
              </a:ext>
            </a:extLst>
          </p:cNvPr>
          <p:cNvSpPr/>
          <p:nvPr/>
        </p:nvSpPr>
        <p:spPr bwMode="auto">
          <a:xfrm>
            <a:off x="586394" y="3459335"/>
            <a:ext cx="10907949" cy="105804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3E4B40-4969-A64F-85B1-1B78355F622D}"/>
              </a:ext>
            </a:extLst>
          </p:cNvPr>
          <p:cNvSpPr/>
          <p:nvPr/>
        </p:nvSpPr>
        <p:spPr bwMode="auto">
          <a:xfrm>
            <a:off x="586394" y="4731878"/>
            <a:ext cx="10907949" cy="10242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Mono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3D49DD-8405-D443-9D90-64777B37F84B}"/>
              </a:ext>
            </a:extLst>
          </p:cNvPr>
          <p:cNvSpPr/>
          <p:nvPr/>
        </p:nvSpPr>
        <p:spPr bwMode="auto">
          <a:xfrm>
            <a:off x="696643" y="3583523"/>
            <a:ext cx="1843198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Roslyn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5CF2C-E4A7-5744-A784-ED5C431579D5}"/>
              </a:ext>
            </a:extLst>
          </p:cNvPr>
          <p:cNvSpPr/>
          <p:nvPr/>
        </p:nvSpPr>
        <p:spPr bwMode="auto">
          <a:xfrm>
            <a:off x="4647953" y="3590622"/>
            <a:ext cx="1843198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MSBuild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7927D-007A-4346-94D7-8405EAF384D8}"/>
              </a:ext>
            </a:extLst>
          </p:cNvPr>
          <p:cNvSpPr/>
          <p:nvPr/>
        </p:nvSpPr>
        <p:spPr bwMode="auto">
          <a:xfrm>
            <a:off x="2672298" y="3590622"/>
            <a:ext cx="1843198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NuGet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CA997-66D4-0343-A2C9-52206CC81D9F}"/>
              </a:ext>
            </a:extLst>
          </p:cNvPr>
          <p:cNvSpPr/>
          <p:nvPr/>
        </p:nvSpPr>
        <p:spPr bwMode="auto">
          <a:xfrm>
            <a:off x="6623608" y="3590622"/>
            <a:ext cx="1827880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dotnet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templating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F347A-D29D-AE45-8BB3-F77914C2ECD8}"/>
              </a:ext>
            </a:extLst>
          </p:cNvPr>
          <p:cNvSpPr/>
          <p:nvPr/>
        </p:nvSpPr>
        <p:spPr bwMode="auto">
          <a:xfrm>
            <a:off x="10537392" y="3590622"/>
            <a:ext cx="770877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6A527A-E710-B244-A117-53B86C703999}"/>
              </a:ext>
            </a:extLst>
          </p:cNvPr>
          <p:cNvSpPr/>
          <p:nvPr/>
        </p:nvSpPr>
        <p:spPr bwMode="auto">
          <a:xfrm>
            <a:off x="8583945" y="3583037"/>
            <a:ext cx="1827880" cy="8106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VSTest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029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61375"/>
            <a:ext cx="5378548" cy="33693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.NET Standard support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Huge ecosystem of libraries</a:t>
            </a:r>
            <a:br>
              <a:rPr lang="en-US" dirty="0"/>
            </a:br>
            <a:r>
              <a:rPr lang="en-US" dirty="0"/>
              <a:t>via </a:t>
            </a:r>
            <a:r>
              <a:rPr lang="en-US" dirty="0" err="1"/>
              <a:t>NuGet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Share code between apps for</a:t>
            </a:r>
          </a:p>
          <a:p>
            <a:pPr marL="0" indent="0">
              <a:buNone/>
            </a:pPr>
            <a:r>
              <a:rPr lang="en-US" dirty="0"/>
              <a:t>different platforms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8E116-181B-8B43-AB9C-060A67CC8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E9E-F945-AC4B-BBF8-3C577105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58" y="-80851"/>
            <a:ext cx="5791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853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Fast, modern, open-source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 sites and cloud </a:t>
            </a:r>
            <a:r>
              <a:rPr lang="en-US" dirty="0" err="1"/>
              <a:t>backends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Running on .NET Core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40894617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 ASP.NET Core</a:t>
            </a:r>
          </a:p>
        </p:txBody>
      </p:sp>
    </p:spTree>
    <p:extLst>
      <p:ext uri="{BB962C8B-B14F-4D97-AF65-F5344CB8AC3E}">
        <p14:creationId xmlns:p14="http://schemas.microsoft.com/office/powerpoint/2010/main" val="13195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30844"/>
            <a:ext cx="11653523" cy="450584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/>
              <a:t>macOS</a:t>
            </a:r>
            <a:r>
              <a:rPr lang="en-US" sz="3600" dirty="0"/>
              <a:t> Cocoa apps with C# and F#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600" dirty="0"/>
              <a:t>Shares core with </a:t>
            </a:r>
            <a:r>
              <a:rPr lang="en-US" sz="3600" dirty="0" err="1"/>
              <a:t>Xamarin.iOS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</a:t>
            </a:r>
            <a:r>
              <a:rPr lang="en-US" sz="3600" dirty="0" err="1">
                <a:hlinkClick r:id="rId3"/>
              </a:rPr>
              <a:t>github.com</a:t>
            </a:r>
            <a:r>
              <a:rPr lang="en-US" sz="3600" dirty="0">
                <a:hlinkClick r:id="rId3"/>
              </a:rPr>
              <a:t>/</a:t>
            </a:r>
            <a:r>
              <a:rPr lang="en-US" sz="3600" dirty="0" err="1">
                <a:hlinkClick r:id="rId3"/>
              </a:rPr>
              <a:t>xamarin</a:t>
            </a:r>
            <a:r>
              <a:rPr lang="en-US" sz="3600" dirty="0">
                <a:hlinkClick r:id="rId3"/>
              </a:rPr>
              <a:t>/</a:t>
            </a:r>
            <a:r>
              <a:rPr lang="en-US" sz="3600" dirty="0" err="1">
                <a:hlinkClick r:id="rId3"/>
              </a:rPr>
              <a:t>xamarin-macios</a:t>
            </a:r>
            <a:endParaRPr lang="en-US" sz="3600" dirty="0"/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 err="1"/>
              <a:t>Xamarin.Forms</a:t>
            </a:r>
            <a:r>
              <a:rPr lang="en-US" sz="3600" dirty="0"/>
              <a:t> support in preview</a:t>
            </a:r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/>
              <a:t>Visual Studio for Mac uses this!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2964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084377"/>
            <a:ext cx="9859116" cy="1077163"/>
          </a:xfrm>
        </p:spPr>
        <p:txBody>
          <a:bodyPr/>
          <a:lstStyle/>
          <a:p>
            <a:r>
              <a:rPr lang="en-US" sz="6470" dirty="0"/>
              <a:t>Demo: </a:t>
            </a:r>
            <a:r>
              <a:rPr lang="en-US" sz="6470" dirty="0" err="1"/>
              <a:t>Xamarin.Mac</a:t>
            </a:r>
            <a:endParaRPr lang="en-US" sz="6470" dirty="0"/>
          </a:p>
        </p:txBody>
      </p:sp>
    </p:spTree>
    <p:extLst>
      <p:ext uri="{BB962C8B-B14F-4D97-AF65-F5344CB8AC3E}">
        <p14:creationId xmlns:p14="http://schemas.microsoft.com/office/powerpoint/2010/main" val="37209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Popular, easy-to-use game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Huge number of supported platforms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choice for HoloLens, AR,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1748303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E3A42D1ED33468CB1493793611AD6" ma:contentTypeVersion="6" ma:contentTypeDescription="Create a new document." ma:contentTypeScope="" ma:versionID="c9aa6f51dbd0f60ecb65a7bb80e7325b">
  <xsd:schema xmlns:xsd="http://www.w3.org/2001/XMLSchema" xmlns:xs="http://www.w3.org/2001/XMLSchema" xmlns:p="http://schemas.microsoft.com/office/2006/metadata/properties" xmlns:ns2="73ae2a8e-0280-4b1c-8717-4dcadc660b04" xmlns:ns3="5f3c949f-ae4c-4da0-b63b-70808db755c6" targetNamespace="http://schemas.microsoft.com/office/2006/metadata/properties" ma:root="true" ma:fieldsID="4d75126264e476edfb8f0da7abf4879e" ns2:_="" ns3:_="">
    <xsd:import namespace="73ae2a8e-0280-4b1c-8717-4dcadc660b04"/>
    <xsd:import namespace="5f3c949f-ae4c-4da0-b63b-70808db755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ae2a8e-0280-4b1c-8717-4dcadc660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c949f-ae4c-4da0-b63b-70808db755c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81D23-B807-4994-9028-53106264C1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ae2a8e-0280-4b1c-8717-4dcadc660b04"/>
    <ds:schemaRef ds:uri="5f3c949f-ae4c-4da0-b63b-70808db755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275</Words>
  <Application>Microsoft Macintosh PowerPoint</Application>
  <PresentationFormat>Widescreen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Wingdings</vt:lpstr>
      <vt:lpstr>Connect_2016_Template_Light</vt:lpstr>
      <vt:lpstr> Learn. Imagine. Build. .NET Conf  </vt:lpstr>
      <vt:lpstr>Modern Multi-Platform .NET IDE </vt:lpstr>
      <vt:lpstr>Built on .NET</vt:lpstr>
      <vt:lpstr>.NET Standard</vt:lpstr>
      <vt:lpstr>ASP.NET Core</vt:lpstr>
      <vt:lpstr>Demo: ASP.NET Core</vt:lpstr>
      <vt:lpstr>Xamarin.Mac</vt:lpstr>
      <vt:lpstr>Demo: Xamarin.Mac</vt:lpstr>
      <vt:lpstr>Unity</vt:lpstr>
      <vt:lpstr>Demo: Unity</vt:lpstr>
      <vt:lpstr>Azure Functions</vt:lpstr>
      <vt:lpstr>Demo: Azure Functions</vt:lpstr>
      <vt:lpstr>IoT</vt:lpstr>
      <vt:lpstr>Demo: IoT</vt:lpstr>
      <vt:lpstr>PowerPoint Presentation</vt:lpstr>
      <vt:lpstr>Mono for Unreal Engine</vt:lpstr>
      <vt:lpstr>Netduino</vt:lpstr>
      <vt:lpstr>Wrapping Up!</vt:lpstr>
      <vt:lpstr>PowerPoint Presentation</vt:lpstr>
    </vt:vector>
  </TitlesOfParts>
  <LinksUpToDate>false</LinksUpToDate>
  <SharedDoc>false</SharedDoc>
  <HyperlinksChanged>false</HyperlinksChanged>
  <AppVersion>16.0006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Mikayla Hutchinson</cp:lastModifiedBy>
  <cp:revision>16</cp:revision>
  <dcterms:modified xsi:type="dcterms:W3CDTF">2017-09-19T23:38:27Z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0x010100F28E3A42D1ED33468CB1493793611AD6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